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4"/>
  </p:notesMasterIdLst>
  <p:handoutMasterIdLst>
    <p:handoutMasterId r:id="rId5"/>
  </p:handoutMasterIdLst>
  <p:sldIdLst>
    <p:sldId id="4678" r:id="rId2"/>
    <p:sldId id="273" r:id="rId3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46A1"/>
    <a:srgbClr val="0F3492"/>
    <a:srgbClr val="1448CC"/>
    <a:srgbClr val="FF06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53" d="100"/>
          <a:sy n="53" d="100"/>
        </p:scale>
        <p:origin x="24" y="212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4104"/>
    </p:cViewPr>
  </p:sorterViewPr>
  <p:notesViewPr>
    <p:cSldViewPr snapToGrid="0">
      <p:cViewPr varScale="1">
        <p:scale>
          <a:sx n="52" d="100"/>
          <a:sy n="52" d="100"/>
        </p:scale>
        <p:origin x="2856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98AC48-005A-42F8-82BF-154AB83765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05678B-BACF-4630-9BA7-C957AE7B0C6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CF3A78-094B-4F56-96D8-B5D1838AE94A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3937ED-89E6-4FB0-9572-C2756A5BF0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46861C-665E-4A67-82A1-395344C117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4840D-E3CE-4830-94DD-7CAC1017F4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7623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sv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F452B-3C68-4FC9-9D11-20C7F08028C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0CDD8D-7076-4F2E-A373-17A0AEDE2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68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D2C7BDF-FD24-4406-9403-149A2AB26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62298" y="1713911"/>
            <a:ext cx="8334375" cy="141187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b"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D8286AD-A9FB-4FF7-B52D-196825ADA0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2298" y="3732214"/>
            <a:ext cx="8334375" cy="6524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2719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B33CE25-C8A2-406F-A9C2-33BCAD0109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580" y="2343104"/>
            <a:ext cx="3419955" cy="1333520"/>
          </a:xfrm>
          <a:effectLst/>
        </p:spPr>
        <p:txBody>
          <a:bodyPr lIns="0" tIns="0" rIns="0" bIns="0" anchor="t"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66EF6E0-79E6-43F9-AC81-4A065C5835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580" y="4326181"/>
            <a:ext cx="3419955" cy="14232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FBEB97-5DA7-4C7F-943F-87DC01A0EF8B}"/>
              </a:ext>
            </a:extLst>
          </p:cNvPr>
          <p:cNvSpPr/>
          <p:nvPr userDrawn="1"/>
        </p:nvSpPr>
        <p:spPr>
          <a:xfrm>
            <a:off x="362905" y="3959280"/>
            <a:ext cx="1782493" cy="597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10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4F22FEF-0E2F-48B4-9C9A-F3D786374EF5}"/>
              </a:ext>
            </a:extLst>
          </p:cNvPr>
          <p:cNvSpPr txBox="1">
            <a:spLocks/>
          </p:cNvSpPr>
          <p:nvPr userDrawn="1"/>
        </p:nvSpPr>
        <p:spPr>
          <a:xfrm>
            <a:off x="5643209" y="6470506"/>
            <a:ext cx="900685" cy="1909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000" dirty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fld id="{0BE42143-7310-4A8F-A2D9-68016CEE3D5A}" type="slidenum">
              <a:rPr lang="de-DE" sz="1000" smtClean="0"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r>
              <a:rPr lang="de-DE" sz="1000" dirty="0">
                <a:latin typeface="Arial" panose="020B0604020202020204" pitchFamily="34" charset="0"/>
                <a:cs typeface="Arial" panose="020B0604020202020204" pitchFamily="34" charset="0"/>
              </a:rPr>
              <a:t> –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870805-F264-4014-89E0-FC5D2FD10BD6}"/>
              </a:ext>
            </a:extLst>
          </p:cNvPr>
          <p:cNvSpPr txBox="1"/>
          <p:nvPr userDrawn="1"/>
        </p:nvSpPr>
        <p:spPr>
          <a:xfrm rot="16200000">
            <a:off x="10385413" y="4506994"/>
            <a:ext cx="32191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Copyright © 2020 TIME Consulting Co., Ltd., Strictly Confidential 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A00F674-7D3A-4972-8A15-D48B2A1C1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36" y="165259"/>
            <a:ext cx="11658600" cy="7827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14000"/>
              </a:lnSpc>
              <a:spcBef>
                <a:spcPts val="600"/>
              </a:spcBef>
              <a:defRPr sz="2800" b="1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A27278-9FBB-4583-A265-575659DA74AC}"/>
              </a:ext>
            </a:extLst>
          </p:cNvPr>
          <p:cNvSpPr/>
          <p:nvPr userDrawn="1"/>
        </p:nvSpPr>
        <p:spPr>
          <a:xfrm>
            <a:off x="381391" y="1083602"/>
            <a:ext cx="11439134" cy="45719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0735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orient="horz" pos="4020">
          <p15:clr>
            <a:srgbClr val="FBAE40"/>
          </p15:clr>
        </p15:guide>
        <p15:guide id="6" orient="horz" pos="69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E94941-E063-4542-9CAF-3B53DB138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3315D-830E-4BB8-8B52-815465322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5F27BA57-DF97-45A9-B6D8-C9A50E139FA2}"/>
              </a:ext>
            </a:extLst>
          </p:cNvPr>
          <p:cNvSpPr txBox="1">
            <a:spLocks/>
          </p:cNvSpPr>
          <p:nvPr userDrawn="1"/>
        </p:nvSpPr>
        <p:spPr>
          <a:xfrm>
            <a:off x="5643209" y="6470506"/>
            <a:ext cx="900685" cy="1909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000" dirty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fld id="{0BE42143-7310-4A8F-A2D9-68016CEE3D5A}" type="slidenum">
              <a:rPr lang="de-DE" sz="1000" smtClean="0"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r>
              <a:rPr lang="de-DE" sz="1000" dirty="0">
                <a:latin typeface="Arial" panose="020B0604020202020204" pitchFamily="34" charset="0"/>
                <a:cs typeface="Arial" panose="020B0604020202020204" pitchFamily="34" charset="0"/>
              </a:rPr>
              <a:t> –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C6DCFD-442D-42B5-A072-72BC18CD5A72}"/>
              </a:ext>
            </a:extLst>
          </p:cNvPr>
          <p:cNvSpPr txBox="1"/>
          <p:nvPr userDrawn="1"/>
        </p:nvSpPr>
        <p:spPr>
          <a:xfrm rot="16200000">
            <a:off x="10385413" y="4506994"/>
            <a:ext cx="32191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Copyright © 2020 TIME Consulting Co., Ltd., Strictly Confidential 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460A7C2-7DE5-4B3F-84C2-6CE853073AC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4916" y="6433268"/>
            <a:ext cx="644400" cy="30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464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4020" userDrawn="1">
          <p15:clr>
            <a:srgbClr val="F26B43"/>
          </p15:clr>
        </p15:guide>
        <p15:guide id="4" orient="horz" pos="696" userDrawn="1">
          <p15:clr>
            <a:srgbClr val="F26B43"/>
          </p15:clr>
        </p15:guide>
        <p15:guide id="5" pos="234" userDrawn="1">
          <p15:clr>
            <a:srgbClr val="F26B43"/>
          </p15:clr>
        </p15:guide>
        <p15:guide id="6" pos="744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57F7CB-A3C2-4672-A22F-9FF53CFE3928}"/>
              </a:ext>
            </a:extLst>
          </p:cNvPr>
          <p:cNvSpPr/>
          <p:nvPr/>
        </p:nvSpPr>
        <p:spPr>
          <a:xfrm>
            <a:off x="12299723" y="177004"/>
            <a:ext cx="5715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u="sng" dirty="0">
                <a:latin typeface="SimHei" panose="02010609060101010101" pitchFamily="49" charset="-122"/>
                <a:ea typeface="SimHei" panose="02010609060101010101" pitchFamily="49" charset="-122"/>
                <a:cs typeface="TH SarabunPSK" panose="020B0500040200020003" pitchFamily="34" charset="-34"/>
              </a:rPr>
              <a:t>Topic: </a:t>
            </a:r>
            <a:r>
              <a:rPr lang="th-TH" sz="18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มาตรการสนับสนุนการใช้บริการด้านโทรคมนาคมเพื่อลดผลกระทบการแพร่ระบาดของโรคติดเชื้อไวรัสโคโรนา 2019</a:t>
            </a:r>
          </a:p>
          <a:p>
            <a:endParaRPr lang="en-US" sz="1800" b="1" u="sng" dirty="0">
              <a:latin typeface="SimHei" panose="02010609060101010101" pitchFamily="49" charset="-122"/>
              <a:ea typeface="SimHei" panose="02010609060101010101" pitchFamily="49" charset="-122"/>
              <a:cs typeface="TH SarabunPSK" panose="020B0500040200020003" pitchFamily="34" charset="-34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503FBEB-669A-4B6E-AF0E-CE77618393FE}"/>
              </a:ext>
            </a:extLst>
          </p:cNvPr>
          <p:cNvSpPr/>
          <p:nvPr/>
        </p:nvSpPr>
        <p:spPr>
          <a:xfrm>
            <a:off x="12873867" y="961457"/>
            <a:ext cx="478369" cy="4636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0B39F15-7929-4C54-AC57-480025EF9210}"/>
              </a:ext>
            </a:extLst>
          </p:cNvPr>
          <p:cNvSpPr/>
          <p:nvPr/>
        </p:nvSpPr>
        <p:spPr>
          <a:xfrm>
            <a:off x="12873866" y="2209609"/>
            <a:ext cx="478369" cy="4636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DE62C6A-6704-4999-96AA-9A1F9FB6E054}"/>
              </a:ext>
            </a:extLst>
          </p:cNvPr>
          <p:cNvSpPr/>
          <p:nvPr/>
        </p:nvSpPr>
        <p:spPr>
          <a:xfrm>
            <a:off x="12854815" y="3711584"/>
            <a:ext cx="478369" cy="4636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A74415-9110-49F7-AE0B-7424C3940884}"/>
              </a:ext>
            </a:extLst>
          </p:cNvPr>
          <p:cNvSpPr txBox="1"/>
          <p:nvPr/>
        </p:nvSpPr>
        <p:spPr>
          <a:xfrm rot="10800000" flipV="1">
            <a:off x="12274845" y="1471468"/>
            <a:ext cx="472802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th-TH" sz="2000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มาตรการจัดให้มีอินเทอร์เน็ตบรอดแบนด์เคลื่อนที่ฟรี 10 </a:t>
            </a:r>
            <a:r>
              <a:rPr lang="en-US" sz="2000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GB </a:t>
            </a:r>
            <a:r>
              <a:rPr lang="th-TH" sz="2000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และปรับเพิ่มความเร็วอินเทอร์เน็ตบรอดแบนด์ประจำที่เป็น 100 </a:t>
            </a:r>
            <a:r>
              <a:rPr lang="en-US" sz="2000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Mbps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95BC012-BC42-42FE-8349-97BFE517D5BE}"/>
              </a:ext>
            </a:extLst>
          </p:cNvPr>
          <p:cNvSpPr txBox="1"/>
          <p:nvPr/>
        </p:nvSpPr>
        <p:spPr>
          <a:xfrm>
            <a:off x="12192000" y="2641288"/>
            <a:ext cx="44522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th-TH" sz="2000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มาตรการช่วยเหลือประชาชนโดยสนับสนุนการใช้บริการโทรศัพท์เคลื่อนที่ (โทรฟรี) จำนวน 100 นาทีทุกเครือข่ายสำหรับบุคคลธรรมดาที่มีสัญชาติไทย</a:t>
            </a:r>
            <a:endParaRPr lang="en-US" sz="2000" dirty="0">
              <a:solidFill>
                <a:schemeClr val="tx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68D66FF-043F-4BEC-B027-F3FB08F46914}"/>
              </a:ext>
            </a:extLst>
          </p:cNvPr>
          <p:cNvSpPr txBox="1"/>
          <p:nvPr/>
        </p:nvSpPr>
        <p:spPr>
          <a:xfrm>
            <a:off x="12299723" y="4175283"/>
            <a:ext cx="472802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th-TH" sz="2000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มาตรการช่วยเหลือผู้ประกอบการในการออกประกาศ กสทช. เรื่อง การชำระค่าธรรมเนียมและการนำส่งเงินรายปีหรือการจัดสรรรายได้เข้ากองทุนวิจัยและพัฒนากิจการกระจายเสียง กิจการโทรทัศน์ และกิจการโทรคมนาคม</a:t>
            </a:r>
            <a:endParaRPr lang="en-US" sz="2000" dirty="0">
              <a:solidFill>
                <a:schemeClr val="tx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432C855-EE01-47B4-A842-A62534609F2F}"/>
              </a:ext>
            </a:extLst>
          </p:cNvPr>
          <p:cNvSpPr/>
          <p:nvPr/>
        </p:nvSpPr>
        <p:spPr>
          <a:xfrm>
            <a:off x="12854814" y="5516407"/>
            <a:ext cx="478369" cy="4636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AC927CE-570F-4C8B-A45C-CE6B235D3F6D}"/>
              </a:ext>
            </a:extLst>
          </p:cNvPr>
          <p:cNvSpPr txBox="1"/>
          <p:nvPr/>
        </p:nvSpPr>
        <p:spPr>
          <a:xfrm>
            <a:off x="12274845" y="5979057"/>
            <a:ext cx="422695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th-TH" sz="2000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มาตรการให้การสนับสนุนโรงพยาบาล สถาบันทางการแพทย์ของรัฐในการต่อสู้สถานการณ์ </a:t>
            </a:r>
          </a:p>
          <a:p>
            <a:pPr lvl="0"/>
            <a:r>
              <a:rPr lang="th-TH" sz="2000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“ไวรัส โคโรน่า”สายพันธุ์ใหม่ 2019</a:t>
            </a:r>
            <a:endParaRPr lang="en-US" sz="2000" dirty="0">
              <a:solidFill>
                <a:schemeClr val="tx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A6A0697-6C7A-F3FB-02A2-37138B004DD4}"/>
              </a:ext>
            </a:extLst>
          </p:cNvPr>
          <p:cNvSpPr txBox="1"/>
          <p:nvPr/>
        </p:nvSpPr>
        <p:spPr>
          <a:xfrm>
            <a:off x="1006366" y="1275752"/>
            <a:ext cx="10179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2400" b="1" dirty="0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มาตรการสนับสนุนการใช้บริการด้านโทรคมนาคมเพื่อลดผลกระทบการแพร่ระบาดของโรคติดเชื้อไวรัสโคโรนา 2019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D97ABE-4951-3EB1-9E64-73A867B29EEB}"/>
              </a:ext>
            </a:extLst>
          </p:cNvPr>
          <p:cNvSpPr txBox="1"/>
          <p:nvPr/>
        </p:nvSpPr>
        <p:spPr>
          <a:xfrm>
            <a:off x="506291" y="78249"/>
            <a:ext cx="1121077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4 </a:t>
            </a:r>
            <a:r>
              <a:rPr lang="th-TH" sz="2800" b="1" dirty="0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มาตรการสนับสนุน</a:t>
            </a:r>
            <a:r>
              <a:rPr lang="th-TH" b="1" dirty="0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และช่วยเหลือกลุ่มประชาชน ผู้ประกอบการ รวมไปถึงโรงพยาบาลและสถาบันทางการแพทย์ในเรื่อง</a:t>
            </a:r>
            <a:r>
              <a:rPr lang="th-TH" sz="2800" b="1" dirty="0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การใช้บริการด้านโทรคมนาคมเพื่อลดผลกระทบการแพร่ระบาดของโรคติดเชื้อไวรัสโคโรนา 2019</a:t>
            </a:r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756F350-B55C-D917-BC35-CF2594E9192D}"/>
              </a:ext>
            </a:extLst>
          </p:cNvPr>
          <p:cNvGrpSpPr/>
          <p:nvPr/>
        </p:nvGrpSpPr>
        <p:grpSpPr>
          <a:xfrm>
            <a:off x="2387286" y="2005414"/>
            <a:ext cx="7434240" cy="2060550"/>
            <a:chOff x="854494" y="1751044"/>
            <a:chExt cx="7434240" cy="206055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0D7638F-6A06-9BF7-ECD0-4EC49A5B88D4}"/>
                </a:ext>
              </a:extLst>
            </p:cNvPr>
            <p:cNvSpPr/>
            <p:nvPr/>
          </p:nvSpPr>
          <p:spPr>
            <a:xfrm>
              <a:off x="854494" y="1751044"/>
              <a:ext cx="2060550" cy="2060550"/>
            </a:xfrm>
            <a:prstGeom prst="ellipse">
              <a:avLst/>
            </a:prstGeom>
            <a:solidFill>
              <a:schemeClr val="tx2">
                <a:lumMod val="75000"/>
                <a:alpha val="78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8313396-F5BD-8B40-784A-4451152C5D30}"/>
                </a:ext>
              </a:extLst>
            </p:cNvPr>
            <p:cNvSpPr/>
            <p:nvPr/>
          </p:nvSpPr>
          <p:spPr>
            <a:xfrm>
              <a:off x="2645724" y="1751044"/>
              <a:ext cx="2060550" cy="206055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  <a:alpha val="78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CB467C8-7C70-7C23-CA8B-2694E0C72288}"/>
                </a:ext>
              </a:extLst>
            </p:cNvPr>
            <p:cNvSpPr/>
            <p:nvPr/>
          </p:nvSpPr>
          <p:spPr>
            <a:xfrm>
              <a:off x="4436954" y="1751044"/>
              <a:ext cx="2060550" cy="2060550"/>
            </a:xfrm>
            <a:prstGeom prst="ellipse">
              <a:avLst/>
            </a:prstGeom>
            <a:solidFill>
              <a:schemeClr val="accent3">
                <a:lumMod val="75000"/>
                <a:alpha val="78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A564BCA-7AB7-6E43-57E4-43BA9FCED1C2}"/>
                </a:ext>
              </a:extLst>
            </p:cNvPr>
            <p:cNvSpPr/>
            <p:nvPr/>
          </p:nvSpPr>
          <p:spPr>
            <a:xfrm>
              <a:off x="6228184" y="1751044"/>
              <a:ext cx="2060550" cy="2060550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78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0616EA07-B2EC-D953-4A3A-CAEEDA13DAF2}"/>
              </a:ext>
            </a:extLst>
          </p:cNvPr>
          <p:cNvSpPr txBox="1"/>
          <p:nvPr/>
        </p:nvSpPr>
        <p:spPr>
          <a:xfrm>
            <a:off x="732538" y="4356990"/>
            <a:ext cx="864096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ko-KR" altLang="en-US" sz="3600" b="1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9D928DF-2AE3-4F2B-60C2-9EC2C533C187}"/>
              </a:ext>
            </a:extLst>
          </p:cNvPr>
          <p:cNvSpPr txBox="1"/>
          <p:nvPr/>
        </p:nvSpPr>
        <p:spPr>
          <a:xfrm>
            <a:off x="732538" y="5370172"/>
            <a:ext cx="864096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ko-KR" altLang="en-US" sz="3600" b="1" dirty="0">
              <a:solidFill>
                <a:schemeClr val="accent3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0B805B4-61F1-73B8-32F5-2A58EC1C27EE}"/>
              </a:ext>
            </a:extLst>
          </p:cNvPr>
          <p:cNvSpPr txBox="1"/>
          <p:nvPr/>
        </p:nvSpPr>
        <p:spPr>
          <a:xfrm>
            <a:off x="5945777" y="4356990"/>
            <a:ext cx="864096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ko-KR" altLang="en-US" sz="3600" b="1" dirty="0">
              <a:solidFill>
                <a:schemeClr val="accent5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5F99D53-14F7-00C3-9217-A7E59DD4DFBF}"/>
              </a:ext>
            </a:extLst>
          </p:cNvPr>
          <p:cNvSpPr txBox="1"/>
          <p:nvPr/>
        </p:nvSpPr>
        <p:spPr>
          <a:xfrm>
            <a:off x="5945777" y="5370172"/>
            <a:ext cx="864096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ko-KR" altLang="en-US" sz="3600" b="1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A2A804B-E7CF-68EA-C493-B3C4313CF79A}"/>
              </a:ext>
            </a:extLst>
          </p:cNvPr>
          <p:cNvSpPr txBox="1"/>
          <p:nvPr/>
        </p:nvSpPr>
        <p:spPr>
          <a:xfrm>
            <a:off x="1596634" y="4356041"/>
            <a:ext cx="43491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th-TH" sz="1800" b="1" dirty="0">
                <a:solidFill>
                  <a:schemeClr val="accent3">
                    <a:lumMod val="75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มาตรการจัดให้มีอินเทอร์เน็ตบรอดแบนด์เคลื่อนที่ฟรี 10 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GB </a:t>
            </a:r>
            <a:r>
              <a:rPr lang="th-TH" sz="1800" b="1" dirty="0">
                <a:solidFill>
                  <a:schemeClr val="accent3">
                    <a:lumMod val="75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และปรับเพิ่มความเร็วอินเทอร์เน็ตบรอดแบนด์ประจำที่เป็น 100 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Mbps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0D19000-4B8F-C832-0C9B-52C7CC1CF53F}"/>
              </a:ext>
            </a:extLst>
          </p:cNvPr>
          <p:cNvSpPr txBox="1"/>
          <p:nvPr/>
        </p:nvSpPr>
        <p:spPr>
          <a:xfrm>
            <a:off x="6809873" y="4356040"/>
            <a:ext cx="49071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th-TH" sz="1800" b="1" dirty="0">
                <a:solidFill>
                  <a:schemeClr val="accent3">
                    <a:lumMod val="75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มาตรการช่วยเหลือประชาชนโดยสนับสนุนการใช้บริการโทรศัพท์เคลื่อนที่ (โทรฟรี) จำนวน 100 นาทีทุกเครือข่ายสำหรับบุคคลธรรมดาที่มีสัญชาติไทย</a:t>
            </a:r>
            <a:endParaRPr lang="en-US" sz="1800" b="1" dirty="0">
              <a:solidFill>
                <a:schemeClr val="accent3">
                  <a:lumMod val="75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3561363-B9A6-5EB9-427A-172AC4D952B0}"/>
              </a:ext>
            </a:extLst>
          </p:cNvPr>
          <p:cNvSpPr txBox="1"/>
          <p:nvPr/>
        </p:nvSpPr>
        <p:spPr>
          <a:xfrm>
            <a:off x="1596634" y="5324005"/>
            <a:ext cx="43491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th-TH" sz="1800" b="1" dirty="0">
                <a:solidFill>
                  <a:schemeClr val="accent3">
                    <a:lumMod val="75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มาตรการช่วยเหลือผู้ประกอบการในการออกประกาศ กสทช. เรื่อง การชำระค่าธรรมเนียมและการนำส่งเงินรายปีหรือการจัดสรรรายได้เข้ากองทุนวิจัยและพัฒนากิจการกระจายเสียง กิจการโทรทัศน์ และกิจการโทรคมนาคม</a:t>
            </a:r>
            <a:endParaRPr lang="en-US" sz="1800" b="1" dirty="0">
              <a:solidFill>
                <a:schemeClr val="accent3">
                  <a:lumMod val="75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E80112E-A501-9370-6A08-B6D0DDA62DD8}"/>
              </a:ext>
            </a:extLst>
          </p:cNvPr>
          <p:cNvSpPr txBox="1"/>
          <p:nvPr/>
        </p:nvSpPr>
        <p:spPr>
          <a:xfrm>
            <a:off x="6795229" y="5284600"/>
            <a:ext cx="47280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th-TH" sz="1800" b="1" dirty="0">
                <a:solidFill>
                  <a:schemeClr val="accent3">
                    <a:lumMod val="75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มาตรการให้การสนับสนุนโรงพยาบาล สถาบันทางการแพทย์ของรัฐในการต่อสู้สถานการณ์ “ไวรัส โคโรน่า”สายพันธุ์ใหม่ 2019</a:t>
            </a:r>
            <a:endParaRPr lang="en-US" sz="1800" b="1" dirty="0">
              <a:solidFill>
                <a:schemeClr val="accent3">
                  <a:lumMod val="75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038061DE-F6F7-7268-C8C2-903FD1F336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961" y="2426089"/>
            <a:ext cx="1230862" cy="1230862"/>
          </a:xfrm>
          <a:prstGeom prst="rect">
            <a:avLst/>
          </a:prstGeom>
        </p:spPr>
      </p:pic>
      <p:pic>
        <p:nvPicPr>
          <p:cNvPr id="51" name="Picture 50" descr="Icon&#10;&#10;Description automatically generated">
            <a:extLst>
              <a:ext uri="{FF2B5EF4-FFF2-40B4-BE49-F238E27FC236}">
                <a16:creationId xmlns:a16="http://schemas.microsoft.com/office/drawing/2014/main" id="{A663E912-C1E5-4C95-631F-5A0C34B870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91" y="2475282"/>
            <a:ext cx="1171685" cy="1171685"/>
          </a:xfrm>
          <a:prstGeom prst="rect">
            <a:avLst/>
          </a:prstGeom>
        </p:spPr>
      </p:pic>
      <p:pic>
        <p:nvPicPr>
          <p:cNvPr id="53" name="Picture 52" descr="Icon&#10;&#10;Description automatically generated">
            <a:extLst>
              <a:ext uri="{FF2B5EF4-FFF2-40B4-BE49-F238E27FC236}">
                <a16:creationId xmlns:a16="http://schemas.microsoft.com/office/drawing/2014/main" id="{3EF0F2AA-02CD-8C60-B5E3-30DC827B61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825" y="2426089"/>
            <a:ext cx="1179237" cy="117923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875AD55-75E4-3DEE-EEE3-D44DEFC477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3616" y="2437751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57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1B67D00A-B70B-5012-96D6-686ADE4DA230}"/>
              </a:ext>
            </a:extLst>
          </p:cNvPr>
          <p:cNvSpPr/>
          <p:nvPr/>
        </p:nvSpPr>
        <p:spPr>
          <a:xfrm>
            <a:off x="737045" y="2523208"/>
            <a:ext cx="2555048" cy="3803169"/>
          </a:xfrm>
          <a:prstGeom prst="rect">
            <a:avLst/>
          </a:prstGeom>
          <a:solidFill>
            <a:schemeClr val="tx2">
              <a:lumMod val="20000"/>
              <a:lumOff val="80000"/>
              <a:alpha val="50196"/>
            </a:schemeClr>
          </a:solidFill>
          <a:ln w="12700">
            <a:solidFill>
              <a:srgbClr val="F2F2F2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BF7C943-5B93-9D1E-1CEA-E92D5E5178B9}"/>
              </a:ext>
            </a:extLst>
          </p:cNvPr>
          <p:cNvSpPr/>
          <p:nvPr/>
        </p:nvSpPr>
        <p:spPr>
          <a:xfrm>
            <a:off x="3457648" y="2522024"/>
            <a:ext cx="2582279" cy="3803169"/>
          </a:xfrm>
          <a:prstGeom prst="rect">
            <a:avLst/>
          </a:prstGeom>
          <a:solidFill>
            <a:schemeClr val="tx2">
              <a:lumMod val="20000"/>
              <a:lumOff val="80000"/>
              <a:alpha val="50196"/>
            </a:schemeClr>
          </a:solidFill>
          <a:ln w="12700">
            <a:solidFill>
              <a:srgbClr val="F2F2F2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9E16CA4-3D98-4C20-A72E-EF05B51D11BF}"/>
              </a:ext>
            </a:extLst>
          </p:cNvPr>
          <p:cNvSpPr/>
          <p:nvPr/>
        </p:nvSpPr>
        <p:spPr>
          <a:xfrm>
            <a:off x="12192000" y="280558"/>
            <a:ext cx="31742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TH SarabunPSK" panose="020B0500040200020003" pitchFamily="34" charset="-34"/>
              </a:rPr>
              <a:t>Topic: Key Factors Driving the  Smart Education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B782DF1-56E8-4B48-B1C5-5173A266C34F}"/>
              </a:ext>
            </a:extLst>
          </p:cNvPr>
          <p:cNvSpPr/>
          <p:nvPr/>
        </p:nvSpPr>
        <p:spPr>
          <a:xfrm>
            <a:off x="13102184" y="1078571"/>
            <a:ext cx="28384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TH SarabunPSK" panose="020B0500040200020003" pitchFamily="34" charset="-34"/>
              </a:rPr>
              <a:t>New Normal Behavior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DA94B3-99B0-4633-8238-4DDE3C01E6BE}"/>
              </a:ext>
            </a:extLst>
          </p:cNvPr>
          <p:cNvSpPr txBox="1"/>
          <p:nvPr/>
        </p:nvSpPr>
        <p:spPr>
          <a:xfrm>
            <a:off x="12439466" y="1553804"/>
            <a:ext cx="756165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The COVID-19 pandemic has made a substantial impact on Thailand’s education industry and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a new normal toward distant learning with a digital platform</a:t>
            </a:r>
            <a:r>
              <a:rPr kumimoji="0" lang="th-TH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Cordia New" panose="020B0304020202020204" pitchFamily="34" charset="-34"/>
              </a:rPr>
              <a:t>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is expected to occur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to promote a safe and touch-less society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DC6BBD1-399F-4AF8-AA42-FE94B001D6AB}"/>
              </a:ext>
            </a:extLst>
          </p:cNvPr>
          <p:cNvSpPr/>
          <p:nvPr/>
        </p:nvSpPr>
        <p:spPr>
          <a:xfrm>
            <a:off x="12463434" y="977719"/>
            <a:ext cx="478369" cy="4636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C1D67D4-43EF-40E0-AD70-C49CA19F35BA}"/>
              </a:ext>
            </a:extLst>
          </p:cNvPr>
          <p:cNvSpPr/>
          <p:nvPr/>
        </p:nvSpPr>
        <p:spPr>
          <a:xfrm>
            <a:off x="12463756" y="2404854"/>
            <a:ext cx="478369" cy="4636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28B0904-A5B9-4799-81F9-2B82ECE8D19A}"/>
              </a:ext>
            </a:extLst>
          </p:cNvPr>
          <p:cNvSpPr/>
          <p:nvPr/>
        </p:nvSpPr>
        <p:spPr>
          <a:xfrm>
            <a:off x="12444705" y="3906829"/>
            <a:ext cx="478369" cy="4636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3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9BA3AA9-5100-4392-9ED2-0DA4C12D314E}"/>
              </a:ext>
            </a:extLst>
          </p:cNvPr>
          <p:cNvSpPr/>
          <p:nvPr/>
        </p:nvSpPr>
        <p:spPr>
          <a:xfrm>
            <a:off x="12444704" y="5711652"/>
            <a:ext cx="478369" cy="4636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4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4D126C0-C87F-4BDB-B69C-5DBB6DA4FF39}"/>
              </a:ext>
            </a:extLst>
          </p:cNvPr>
          <p:cNvSpPr/>
          <p:nvPr/>
        </p:nvSpPr>
        <p:spPr>
          <a:xfrm>
            <a:off x="12998543" y="2517727"/>
            <a:ext cx="43572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TH SarabunPSK" panose="020B0500040200020003" pitchFamily="34" charset="-34"/>
              </a:rPr>
              <a:t>New Types of Learning Tools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461DB1-1853-4360-82EC-29873B56C2F4}"/>
              </a:ext>
            </a:extLst>
          </p:cNvPr>
          <p:cNvSpPr txBox="1"/>
          <p:nvPr/>
        </p:nvSpPr>
        <p:spPr>
          <a:xfrm>
            <a:off x="12923073" y="2841884"/>
            <a:ext cx="509366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</a:rPr>
              <a:t>An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</a:rPr>
              <a:t>opportunity for developing new types </a:t>
            </a:r>
            <a:br>
              <a: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</a:rPr>
            </a:b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</a:rPr>
              <a:t>of learning tools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</a:rPr>
              <a:t> such as smart school, smart classroom, AR/VR learning, and remote classroom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B21F49A-5489-4017-A0DB-7669DF191585}"/>
              </a:ext>
            </a:extLst>
          </p:cNvPr>
          <p:cNvSpPr/>
          <p:nvPr/>
        </p:nvSpPr>
        <p:spPr>
          <a:xfrm>
            <a:off x="12998543" y="3960687"/>
            <a:ext cx="68004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TH SarabunPSK" panose="020B0500040200020003" pitchFamily="34" charset="-34"/>
              </a:rPr>
              <a:t>Changing Patterns in Student Assessment and Evaluation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144CCB6-A95B-4D6B-BE66-97090C3859C4}"/>
              </a:ext>
            </a:extLst>
          </p:cNvPr>
          <p:cNvSpPr txBox="1"/>
          <p:nvPr/>
        </p:nvSpPr>
        <p:spPr>
          <a:xfrm>
            <a:off x="12915122" y="4353898"/>
            <a:ext cx="674530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</a:rPr>
              <a:t>Computer-based assessment has become more encouraged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</a:rPr>
              <a:t>in cost parts of the world, which saves a lot of time and effort. The Student also appreciate new patterns of evaluation, as they guarantee them fool-proof results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22EE9C8-0134-48B2-AE88-6024FAE6284B}"/>
              </a:ext>
            </a:extLst>
          </p:cNvPr>
          <p:cNvSpPr/>
          <p:nvPr/>
        </p:nvSpPr>
        <p:spPr>
          <a:xfrm>
            <a:off x="12998543" y="5696635"/>
            <a:ext cx="47248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TH SarabunPSK" panose="020B0500040200020003" pitchFamily="34" charset="-34"/>
              </a:rPr>
              <a:t>Quality Education for Sustainable Development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12B4DB-57A9-4A2D-97A7-DFDD4012FD50}"/>
              </a:ext>
            </a:extLst>
          </p:cNvPr>
          <p:cNvSpPr txBox="1"/>
          <p:nvPr/>
        </p:nvSpPr>
        <p:spPr>
          <a:xfrm>
            <a:off x="12898842" y="6065577"/>
            <a:ext cx="5093667" cy="95410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1400" dirty="0">
                <a:latin typeface="Bahnschrift" panose="020B0502040204020203" pitchFamily="34" charset="0"/>
              </a:rPr>
              <a:t>E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</a:rPr>
              <a:t>ducation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</a:rPr>
              <a:t> is one of the most powerful and proven vehicles for sustainable development. The aims of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</a:rPr>
              <a:t>achieving universal access to a quality higher education is on a rising trend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" panose="020B0502040204020203" pitchFamily="34" charset="0"/>
              <a:cs typeface="TH SarabunPSK" panose="020B0500040200020003" pitchFamily="34" charset="-3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C645C3-006D-2792-732C-28F9967D40DC}"/>
              </a:ext>
            </a:extLst>
          </p:cNvPr>
          <p:cNvSpPr txBox="1"/>
          <p:nvPr/>
        </p:nvSpPr>
        <p:spPr>
          <a:xfrm>
            <a:off x="1111719" y="1258585"/>
            <a:ext cx="9999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846A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Key Factors Driving the Smart Education</a:t>
            </a:r>
            <a:endParaRPr lang="en-US" sz="1800" dirty="0">
              <a:solidFill>
                <a:srgbClr val="0846A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EF2F467-0CBB-16E8-2BB8-DB4F7C8E43B3}"/>
              </a:ext>
            </a:extLst>
          </p:cNvPr>
          <p:cNvSpPr txBox="1"/>
          <p:nvPr/>
        </p:nvSpPr>
        <p:spPr>
          <a:xfrm>
            <a:off x="305325" y="269276"/>
            <a:ext cx="116148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F3492"/>
                </a:solidFill>
                <a:latin typeface="+mj-lt"/>
                <a:cs typeface="TH SarabunPSK" panose="020B0500040200020003" pitchFamily="34" charset="-34"/>
              </a:rPr>
              <a:t>4 Key factors that are important for changing behavior and effective learning methods that will driving from traditional education to smart education during the COVID-19 pandemic.</a:t>
            </a:r>
            <a:endParaRPr lang="en-US" sz="2000" dirty="0">
              <a:solidFill>
                <a:srgbClr val="0F3492"/>
              </a:solidFill>
              <a:latin typeface="+mj-lt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280B5F2-1CC7-4A45-F570-5772116BEC4F}"/>
              </a:ext>
            </a:extLst>
          </p:cNvPr>
          <p:cNvSpPr/>
          <p:nvPr/>
        </p:nvSpPr>
        <p:spPr>
          <a:xfrm>
            <a:off x="737045" y="1827545"/>
            <a:ext cx="2553311" cy="730024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846A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New Normal Behavior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C28F62F-AEE2-8D83-4F9E-366B80BABBFC}"/>
              </a:ext>
            </a:extLst>
          </p:cNvPr>
          <p:cNvSpPr/>
          <p:nvPr/>
        </p:nvSpPr>
        <p:spPr>
          <a:xfrm>
            <a:off x="3457649" y="1837827"/>
            <a:ext cx="2582279" cy="73002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algn="ctr"/>
            <a:endParaRPr lang="en-US" sz="1800" b="1" dirty="0">
              <a:solidFill>
                <a:prstClr val="white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F84662D-FC47-B262-BE64-ED44DF560E86}"/>
              </a:ext>
            </a:extLst>
          </p:cNvPr>
          <p:cNvSpPr/>
          <p:nvPr/>
        </p:nvSpPr>
        <p:spPr>
          <a:xfrm>
            <a:off x="6179304" y="1837826"/>
            <a:ext cx="2582279" cy="730024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algn="ctr"/>
            <a:endParaRPr lang="en-US" sz="1800" b="1" dirty="0">
              <a:solidFill>
                <a:schemeClr val="bg1">
                  <a:lumMod val="95000"/>
                </a:schemeClr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87CE3D5-39AF-2CAC-F098-CFD044AF4350}"/>
              </a:ext>
            </a:extLst>
          </p:cNvPr>
          <p:cNvSpPr/>
          <p:nvPr/>
        </p:nvSpPr>
        <p:spPr>
          <a:xfrm>
            <a:off x="8899908" y="1837826"/>
            <a:ext cx="2582279" cy="73002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algn="ctr"/>
            <a:endParaRPr lang="en-US" sz="1800" b="1" dirty="0">
              <a:solidFill>
                <a:prstClr val="white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1F41EA-8112-865D-1DC2-BE80BD94AAC0}"/>
              </a:ext>
            </a:extLst>
          </p:cNvPr>
          <p:cNvSpPr txBox="1"/>
          <p:nvPr/>
        </p:nvSpPr>
        <p:spPr>
          <a:xfrm>
            <a:off x="3543918" y="1944459"/>
            <a:ext cx="23354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New Types of </a:t>
            </a:r>
          </a:p>
          <a:p>
            <a:pPr algn="ctr"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Learning Tools</a:t>
            </a:r>
          </a:p>
          <a:p>
            <a:endParaRPr lang="en-US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F15041B-8C3D-73BD-39AD-1DB8218C10DD}"/>
              </a:ext>
            </a:extLst>
          </p:cNvPr>
          <p:cNvSpPr txBox="1"/>
          <p:nvPr/>
        </p:nvSpPr>
        <p:spPr>
          <a:xfrm>
            <a:off x="6126197" y="1941228"/>
            <a:ext cx="28036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Changing Patterns in Student Assessment and Evaluation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54A2EA0-24F1-31DC-6C3F-40446C0760DE}"/>
              </a:ext>
            </a:extLst>
          </p:cNvPr>
          <p:cNvSpPr txBox="1"/>
          <p:nvPr/>
        </p:nvSpPr>
        <p:spPr>
          <a:xfrm>
            <a:off x="9068126" y="1930947"/>
            <a:ext cx="28520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Quality Education for Sustainable Development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223595F-6574-9D5A-A0BE-DDAE0E57E877}"/>
              </a:ext>
            </a:extLst>
          </p:cNvPr>
          <p:cNvSpPr/>
          <p:nvPr/>
        </p:nvSpPr>
        <p:spPr>
          <a:xfrm>
            <a:off x="6179304" y="2567850"/>
            <a:ext cx="2582279" cy="3757343"/>
          </a:xfrm>
          <a:prstGeom prst="rect">
            <a:avLst/>
          </a:prstGeom>
          <a:solidFill>
            <a:schemeClr val="tx2">
              <a:lumMod val="20000"/>
              <a:lumOff val="80000"/>
              <a:alpha val="50196"/>
            </a:schemeClr>
          </a:solidFill>
          <a:ln w="12700">
            <a:solidFill>
              <a:srgbClr val="F2F2F2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B000D4F-E5CD-37AD-4781-F3B94FB2145A}"/>
              </a:ext>
            </a:extLst>
          </p:cNvPr>
          <p:cNvSpPr/>
          <p:nvPr/>
        </p:nvSpPr>
        <p:spPr>
          <a:xfrm>
            <a:off x="8886046" y="2567850"/>
            <a:ext cx="2582279" cy="3757343"/>
          </a:xfrm>
          <a:prstGeom prst="rect">
            <a:avLst/>
          </a:prstGeom>
          <a:solidFill>
            <a:schemeClr val="tx2">
              <a:lumMod val="20000"/>
              <a:lumOff val="80000"/>
              <a:alpha val="50196"/>
            </a:schemeClr>
          </a:solidFill>
          <a:ln w="12700">
            <a:solidFill>
              <a:srgbClr val="F2F2F2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CA063E-CA35-0230-C228-4C48E8817C6A}"/>
              </a:ext>
            </a:extLst>
          </p:cNvPr>
          <p:cNvSpPr txBox="1"/>
          <p:nvPr/>
        </p:nvSpPr>
        <p:spPr>
          <a:xfrm>
            <a:off x="768092" y="4465139"/>
            <a:ext cx="255017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Arial" panose="020B0604020202020204" pitchFamily="34" charset="0"/>
              </a:rPr>
              <a:t>The COVID-19 pandemic has made a substantial impact on Thailand’s education industry and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Arial" panose="020B0604020202020204" pitchFamily="34" charset="0"/>
              </a:rPr>
              <a:t>a new normal toward distant learning with a digital platform</a:t>
            </a:r>
            <a:r>
              <a:rPr kumimoji="0" lang="th-TH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Cordia New" panose="020B0304020202020204" pitchFamily="34" charset="-34"/>
              </a:rPr>
              <a:t>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Arial" panose="020B0604020202020204" pitchFamily="34" charset="0"/>
              </a:rPr>
              <a:t>is expected to occur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Arial" panose="020B0604020202020204" pitchFamily="34" charset="0"/>
              </a:rPr>
              <a:t>to promote a safe and touch-less society</a:t>
            </a:r>
          </a:p>
          <a:p>
            <a:endParaRPr lang="en-US" sz="14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4D402E3-8C60-DC9B-D02A-8A2A64359A58}"/>
              </a:ext>
            </a:extLst>
          </p:cNvPr>
          <p:cNvSpPr txBox="1"/>
          <p:nvPr/>
        </p:nvSpPr>
        <p:spPr>
          <a:xfrm>
            <a:off x="3581743" y="4465139"/>
            <a:ext cx="255017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An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opportunity for developing new types </a:t>
            </a:r>
            <a:b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</a:b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of learning tools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 such as smart school, smart classroom, AR/VR learning, and remote classroom</a:t>
            </a:r>
          </a:p>
          <a:p>
            <a:endParaRPr lang="en-US" sz="14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F546477-D00E-2956-4DE2-02C4E997ECCE}"/>
              </a:ext>
            </a:extLst>
          </p:cNvPr>
          <p:cNvSpPr txBox="1"/>
          <p:nvPr/>
        </p:nvSpPr>
        <p:spPr>
          <a:xfrm>
            <a:off x="6142535" y="4465139"/>
            <a:ext cx="26680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Computer-based assessment has become more encouraged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in cost parts of the world, which saves a lot of time and effort. The Student also appreciate new patterns of evaluation, as they guarantee them fool-proof results</a:t>
            </a:r>
          </a:p>
          <a:p>
            <a:endParaRPr lang="en-US" sz="14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6CA31EB-8CAC-23B6-1BC9-744D85D98D94}"/>
              </a:ext>
            </a:extLst>
          </p:cNvPr>
          <p:cNvSpPr txBox="1"/>
          <p:nvPr/>
        </p:nvSpPr>
        <p:spPr>
          <a:xfrm>
            <a:off x="8929801" y="4465139"/>
            <a:ext cx="272251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Education is one of the most powerful and proven vehicles for sustainable development. The aims of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achieving universal access to a quality higher education is on a rising trend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TH SarabunPSK" panose="020B0500040200020003" pitchFamily="34" charset="-34"/>
            </a:endParaRPr>
          </a:p>
          <a:p>
            <a:endParaRPr lang="en-US" sz="1400" dirty="0"/>
          </a:p>
        </p:txBody>
      </p:sp>
      <p:pic>
        <p:nvPicPr>
          <p:cNvPr id="3" name="Picture 2" descr="A picture containing text, indoor, electronics, computer&#10;&#10;Description automatically generated">
            <a:extLst>
              <a:ext uri="{FF2B5EF4-FFF2-40B4-BE49-F238E27FC236}">
                <a16:creationId xmlns:a16="http://schemas.microsoft.com/office/drawing/2014/main" id="{EA040D2C-9322-D84F-77E9-C7F6A77AF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44" y="2868553"/>
            <a:ext cx="2553312" cy="1346473"/>
          </a:xfrm>
          <a:prstGeom prst="rect">
            <a:avLst/>
          </a:prstGeom>
        </p:spPr>
      </p:pic>
      <p:pic>
        <p:nvPicPr>
          <p:cNvPr id="5" name="Picture 4" descr="A person wearing a vr headset&#10;&#10;Description automatically generated with low confidence">
            <a:extLst>
              <a:ext uri="{FF2B5EF4-FFF2-40B4-BE49-F238E27FC236}">
                <a16:creationId xmlns:a16="http://schemas.microsoft.com/office/drawing/2014/main" id="{335852CC-3846-D427-CE3F-9C335D5FC7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911" y="2856281"/>
            <a:ext cx="2587076" cy="1346473"/>
          </a:xfrm>
          <a:prstGeom prst="rect">
            <a:avLst/>
          </a:prstGeom>
        </p:spPr>
      </p:pic>
      <p:pic>
        <p:nvPicPr>
          <p:cNvPr id="9" name="Picture 8" descr="A person working on the computer&#10;&#10;Description automatically generated with low confidence">
            <a:extLst>
              <a:ext uri="{FF2B5EF4-FFF2-40B4-BE49-F238E27FC236}">
                <a16:creationId xmlns:a16="http://schemas.microsoft.com/office/drawing/2014/main" id="{F36F533D-7363-6F7E-4A22-7454787A0D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246" y="2856280"/>
            <a:ext cx="2585338" cy="1358745"/>
          </a:xfrm>
          <a:prstGeom prst="rect">
            <a:avLst/>
          </a:prstGeom>
        </p:spPr>
      </p:pic>
      <p:pic>
        <p:nvPicPr>
          <p:cNvPr id="11" name="Picture 10" descr="A group of people holding their hands up in the air&#10;&#10;Description automatically generated with medium confidence">
            <a:extLst>
              <a:ext uri="{FF2B5EF4-FFF2-40B4-BE49-F238E27FC236}">
                <a16:creationId xmlns:a16="http://schemas.microsoft.com/office/drawing/2014/main" id="{8DF5330B-99C4-245B-F3E6-4608887A1A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6047" y="2877582"/>
            <a:ext cx="2567794" cy="1337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434649"/>
      </p:ext>
    </p:extLst>
  </p:cSld>
  <p:clrMapOvr>
    <a:masterClrMapping/>
  </p:clrMapOvr>
</p:sld>
</file>

<file path=ppt/theme/theme1.xml><?xml version="1.0" encoding="utf-8"?>
<a:theme xmlns:a="http://schemas.openxmlformats.org/drawingml/2006/main" name="TIME Consult Theme Color V2">
  <a:themeElements>
    <a:clrScheme name="TIME Consulting">
      <a:dk1>
        <a:srgbClr val="000000"/>
      </a:dk1>
      <a:lt1>
        <a:srgbClr val="FFFFFF"/>
      </a:lt1>
      <a:dk2>
        <a:srgbClr val="228DDD"/>
      </a:dk2>
      <a:lt2>
        <a:srgbClr val="06A2BC"/>
      </a:lt2>
      <a:accent1>
        <a:srgbClr val="0F3492"/>
      </a:accent1>
      <a:accent2>
        <a:srgbClr val="0162F7"/>
      </a:accent2>
      <a:accent3>
        <a:srgbClr val="0846A1"/>
      </a:accent3>
      <a:accent4>
        <a:srgbClr val="1448CC"/>
      </a:accent4>
      <a:accent5>
        <a:srgbClr val="4E5456"/>
      </a:accent5>
      <a:accent6>
        <a:srgbClr val="ED7318"/>
      </a:accent6>
      <a:hlink>
        <a:srgbClr val="FFFFFF"/>
      </a:hlink>
      <a:folHlink>
        <a:srgbClr val="FFFF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IME Consult Theme Color V2" id="{850F6C03-90A6-46B5-9D54-AE4612E4C3E5}" vid="{4A25925D-5339-48AF-9A25-342B581158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TIME Consult Theme Color V2</Template>
  <TotalTime>1617</TotalTime>
  <Words>646</Words>
  <Application>Microsoft Office PowerPoint</Application>
  <PresentationFormat>Widescreen</PresentationFormat>
  <Paragraphs>44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SimHei</vt:lpstr>
      <vt:lpstr>Arial</vt:lpstr>
      <vt:lpstr>Bahnschrift</vt:lpstr>
      <vt:lpstr>Calibri</vt:lpstr>
      <vt:lpstr>TH Sarabun New</vt:lpstr>
      <vt:lpstr>TH SarabunPSK</vt:lpstr>
      <vt:lpstr>Wingdings</vt:lpstr>
      <vt:lpstr>TIME Consult Theme Color V2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Keetakawin Singthong</cp:lastModifiedBy>
  <cp:revision>76</cp:revision>
  <dcterms:created xsi:type="dcterms:W3CDTF">2020-05-19T10:17:02Z</dcterms:created>
  <dcterms:modified xsi:type="dcterms:W3CDTF">2022-07-05T08:09:25Z</dcterms:modified>
</cp:coreProperties>
</file>